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6" r:id="rId2"/>
    <p:sldId id="257" r:id="rId3"/>
    <p:sldId id="259" r:id="rId4"/>
    <p:sldId id="270" r:id="rId5"/>
    <p:sldId id="260" r:id="rId6"/>
    <p:sldId id="261" r:id="rId7"/>
    <p:sldId id="262" r:id="rId8"/>
    <p:sldId id="263" r:id="rId9"/>
    <p:sldId id="267" r:id="rId10"/>
    <p:sldId id="258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558086837311577"/>
          <c:y val="0.12874958337962455"/>
          <c:w val="0.73117557168700353"/>
          <c:h val="0.587984519577190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9949502466183019E-2"/>
                  <c:y val="-2.6021698864060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29405747369789E-2"/>
                  <c:y val="-2.3130398990276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621686200147075E-2"/>
                  <c:y val="-1.786408653006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Очная</c:v>
                </c:pt>
                <c:pt idx="1">
                  <c:v>Заочная</c:v>
                </c:pt>
                <c:pt idx="2">
                  <c:v>Очно-заочная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8481</c:v>
                </c:pt>
                <c:pt idx="1">
                  <c:v>11155</c:v>
                </c:pt>
                <c:pt idx="2">
                  <c:v>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297344"/>
        <c:axId val="118299264"/>
        <c:axId val="0"/>
      </c:bar3DChart>
      <c:catAx>
        <c:axId val="118297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r>
                  <a:rPr lang="ru-RU" sz="1400" b="0" dirty="0" smtClean="0">
                    <a:latin typeface="Arial" pitchFamily="34" charset="0"/>
                    <a:cs typeface="Arial" pitchFamily="34" charset="0"/>
                  </a:rPr>
                  <a:t>Форма</a:t>
                </a:r>
                <a:r>
                  <a:rPr lang="ru-RU" sz="1400" b="0" baseline="0" dirty="0" smtClean="0">
                    <a:latin typeface="Arial" pitchFamily="34" charset="0"/>
                    <a:cs typeface="Arial" pitchFamily="34" charset="0"/>
                  </a:rPr>
                  <a:t> обучения</a:t>
                </a:r>
                <a:endParaRPr lang="ru-RU" sz="14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43883231174430981"/>
              <c:y val="4.4755550673985291E-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8299264"/>
        <c:crosses val="autoZero"/>
        <c:auto val="1"/>
        <c:lblAlgn val="ctr"/>
        <c:lblOffset val="100"/>
        <c:noMultiLvlLbl val="0"/>
      </c:catAx>
      <c:valAx>
        <c:axId val="118299264"/>
        <c:scaling>
          <c:orientation val="minMax"/>
          <c:max val="1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18297344"/>
        <c:crosses val="autoZero"/>
        <c:crossBetween val="between"/>
        <c:majorUnit val="5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441699460293882E-2"/>
          <c:y val="2.1554463464688724E-2"/>
          <c:w val="0.90085399867850946"/>
          <c:h val="0.79234082978606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5873015873015879E-2"/>
                  <c:y val="-2.7842227378190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857142857142856E-2"/>
                  <c:y val="-3.7122969837586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904761904761908E-2"/>
                  <c:y val="-2.4748646558391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По программам повышения квалификации</c:v>
                </c:pt>
                <c:pt idx="2">
                  <c:v>По программам профессиональной переподготовки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3674</c:v>
                </c:pt>
                <c:pt idx="1">
                  <c:v>2920</c:v>
                </c:pt>
                <c:pt idx="2">
                  <c:v>754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По программам повышения квалификации</c:v>
                </c:pt>
                <c:pt idx="2">
                  <c:v>По программам профессиональной переподготовки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По программам повышения квалификации</c:v>
                </c:pt>
                <c:pt idx="2">
                  <c:v>По программам профессиональной переподготовки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725568"/>
        <c:axId val="65727488"/>
        <c:axId val="0"/>
      </c:bar3DChart>
      <c:catAx>
        <c:axId val="65725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5727488"/>
        <c:crosses val="autoZero"/>
        <c:auto val="1"/>
        <c:lblAlgn val="ctr"/>
        <c:lblOffset val="100"/>
        <c:noMultiLvlLbl val="0"/>
      </c:catAx>
      <c:valAx>
        <c:axId val="6572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72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7940136281153953E-2"/>
                  <c:y val="-0.121567553100160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024225703316978E-2"/>
                  <c:y val="-0.32507149786769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394882050142578E-2"/>
                  <c:y val="-9.4743285604431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920200703668265E-2"/>
                  <c:y val="-0.110715105953424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Специалитет</c:v>
                </c:pt>
                <c:pt idx="1">
                  <c:v>Бакалавриат</c:v>
                </c:pt>
                <c:pt idx="2">
                  <c:v>Магистратура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3665</c:v>
                </c:pt>
                <c:pt idx="1">
                  <c:v>14226</c:v>
                </c:pt>
                <c:pt idx="2">
                  <c:v>1869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Специалитет</c:v>
                </c:pt>
                <c:pt idx="1">
                  <c:v>Бакалавриат</c:v>
                </c:pt>
                <c:pt idx="2">
                  <c:v>Магистратура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Специалитет</c:v>
                </c:pt>
                <c:pt idx="1">
                  <c:v>Бакалавриат</c:v>
                </c:pt>
                <c:pt idx="2">
                  <c:v>Магистратура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391936"/>
        <c:axId val="118394240"/>
        <c:axId val="0"/>
      </c:bar3DChart>
      <c:catAx>
        <c:axId val="118391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8394240"/>
        <c:crosses val="autoZero"/>
        <c:auto val="1"/>
        <c:lblAlgn val="ctr"/>
        <c:lblOffset val="100"/>
        <c:noMultiLvlLbl val="0"/>
      </c:catAx>
      <c:valAx>
        <c:axId val="11839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18391936"/>
        <c:crosses val="autoZero"/>
        <c:crossBetween val="between"/>
        <c:majorUnit val="5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4.0083930068376093E-3"/>
                  <c:y val="-8.2174777515142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5204249336280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041965034187752E-3"/>
                  <c:y val="-1.216339946902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3486356204698864E-17"/>
                  <c:y val="-1.5204249336280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0125895102564365E-3"/>
                  <c:y val="-1.216339946902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0041965034188129E-3"/>
                  <c:y val="-1.216339946902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9.1225496017683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041965034188129E-3"/>
                  <c:y val="-1.216339946902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Тобольск</c:v>
                </c:pt>
                <c:pt idx="1">
                  <c:v>Ишим</c:v>
                </c:pt>
                <c:pt idx="2">
                  <c:v>Сургут</c:v>
                </c:pt>
                <c:pt idx="3">
                  <c:v>Нижневартовск</c:v>
                </c:pt>
                <c:pt idx="4">
                  <c:v>Новый Уренгой</c:v>
                </c:pt>
                <c:pt idx="5">
                  <c:v>Ноябрьск*</c:v>
                </c:pt>
                <c:pt idx="6">
                  <c:v>Надым*</c:v>
                </c:pt>
                <c:pt idx="7">
                  <c:v>Заводоуковск*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3944</c:v>
                </c:pt>
                <c:pt idx="1">
                  <c:v>2559</c:v>
                </c:pt>
                <c:pt idx="2">
                  <c:v>1513</c:v>
                </c:pt>
                <c:pt idx="3">
                  <c:v>1213</c:v>
                </c:pt>
                <c:pt idx="4">
                  <c:v>464</c:v>
                </c:pt>
                <c:pt idx="5">
                  <c:v>461</c:v>
                </c:pt>
                <c:pt idx="6">
                  <c:v>255</c:v>
                </c:pt>
                <c:pt idx="7">
                  <c:v>239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Тобольск</c:v>
                </c:pt>
                <c:pt idx="1">
                  <c:v>Ишим</c:v>
                </c:pt>
                <c:pt idx="2">
                  <c:v>Сургут</c:v>
                </c:pt>
                <c:pt idx="3">
                  <c:v>Нижневартовск</c:v>
                </c:pt>
                <c:pt idx="4">
                  <c:v>Новый Уренгой</c:v>
                </c:pt>
                <c:pt idx="5">
                  <c:v>Ноябрьск*</c:v>
                </c:pt>
                <c:pt idx="6">
                  <c:v>Надым*</c:v>
                </c:pt>
                <c:pt idx="7">
                  <c:v>Заводоуковск*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Тобольск</c:v>
                </c:pt>
                <c:pt idx="1">
                  <c:v>Ишим</c:v>
                </c:pt>
                <c:pt idx="2">
                  <c:v>Сургут</c:v>
                </c:pt>
                <c:pt idx="3">
                  <c:v>Нижневартовск</c:v>
                </c:pt>
                <c:pt idx="4">
                  <c:v>Новый Уренгой</c:v>
                </c:pt>
                <c:pt idx="5">
                  <c:v>Ноябрьск*</c:v>
                </c:pt>
                <c:pt idx="6">
                  <c:v>Надым*</c:v>
                </c:pt>
                <c:pt idx="7">
                  <c:v>Заводоуковск*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216128"/>
        <c:axId val="151217664"/>
        <c:axId val="0"/>
      </c:bar3DChart>
      <c:catAx>
        <c:axId val="151216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1217664"/>
        <c:crosses val="autoZero"/>
        <c:auto val="1"/>
        <c:lblAlgn val="ctr"/>
        <c:lblOffset val="100"/>
        <c:noMultiLvlLbl val="0"/>
      </c:catAx>
      <c:valAx>
        <c:axId val="151217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1216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Физико-математические науки</c:v>
                </c:pt>
                <c:pt idx="1">
                  <c:v>Естественные науки</c:v>
                </c:pt>
                <c:pt idx="2">
                  <c:v>Гуманитарные науки</c:v>
                </c:pt>
                <c:pt idx="3">
                  <c:v>Социальные науки</c:v>
                </c:pt>
                <c:pt idx="4">
                  <c:v>Образование и педагогики</c:v>
                </c:pt>
                <c:pt idx="5">
                  <c:v>Экономика и управление</c:v>
                </c:pt>
                <c:pt idx="6">
                  <c:v>Информационная безопасность</c:v>
                </c:pt>
                <c:pt idx="7">
                  <c:v>Сфера обслуживания</c:v>
                </c:pt>
                <c:pt idx="8">
                  <c:v>Автомитика и управление</c:v>
                </c:pt>
                <c:pt idx="9">
                  <c:v>Информатика и вычислительная техника</c:v>
                </c:pt>
                <c:pt idx="10">
                  <c:v>Другие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556</c:v>
                </c:pt>
                <c:pt idx="1">
                  <c:v>1090</c:v>
                </c:pt>
                <c:pt idx="2">
                  <c:v>7404</c:v>
                </c:pt>
                <c:pt idx="3">
                  <c:v>186</c:v>
                </c:pt>
                <c:pt idx="4">
                  <c:v>1373</c:v>
                </c:pt>
                <c:pt idx="5">
                  <c:v>7406</c:v>
                </c:pt>
                <c:pt idx="6">
                  <c:v>308</c:v>
                </c:pt>
                <c:pt idx="7">
                  <c:v>527</c:v>
                </c:pt>
                <c:pt idx="8">
                  <c:v>368</c:v>
                </c:pt>
                <c:pt idx="9">
                  <c:v>359</c:v>
                </c:pt>
                <c:pt idx="10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6.6152230971128614E-2"/>
                  <c:y val="-4.0738681102362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81397637795276E-2"/>
                  <c:y val="2.1193405511811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497211286089237E-2"/>
                  <c:y val="0.14345398622047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71391076115485E-3"/>
                  <c:y val="2.7152805118110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525754593175852E-2"/>
                  <c:y val="2.2386811023622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375000000000001E-2"/>
                  <c:y val="0.1354820374015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5805610236220478E-2"/>
                  <c:y val="5.6897883858267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6707020997375326E-2"/>
                  <c:y val="9.9655511811023623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5875820209973753E-2"/>
                  <c:y val="-4.4699557086614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347522965879265E-2"/>
                  <c:y val="-6.183243110236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9835629921259844E-2"/>
                  <c:y val="-7.7457431102362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Физико-математические науки</c:v>
                </c:pt>
                <c:pt idx="1">
                  <c:v>Естественные науки</c:v>
                </c:pt>
                <c:pt idx="2">
                  <c:v>Гуманитарные науки</c:v>
                </c:pt>
                <c:pt idx="3">
                  <c:v>Социальные науки</c:v>
                </c:pt>
                <c:pt idx="4">
                  <c:v>Образование и педагогика</c:v>
                </c:pt>
                <c:pt idx="5">
                  <c:v>Экономика и управление</c:v>
                </c:pt>
                <c:pt idx="6">
                  <c:v>Информационная безопасность</c:v>
                </c:pt>
                <c:pt idx="7">
                  <c:v>Сфера обслуживания</c:v>
                </c:pt>
                <c:pt idx="8">
                  <c:v>Автоматика и управление</c:v>
                </c:pt>
                <c:pt idx="9">
                  <c:v>Информатика и вычислительная техника</c:v>
                </c:pt>
                <c:pt idx="10">
                  <c:v>Другие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556</c:v>
                </c:pt>
                <c:pt idx="1">
                  <c:v>1090</c:v>
                </c:pt>
                <c:pt idx="2">
                  <c:v>7404</c:v>
                </c:pt>
                <c:pt idx="3">
                  <c:v>186</c:v>
                </c:pt>
                <c:pt idx="4">
                  <c:v>1373</c:v>
                </c:pt>
                <c:pt idx="5">
                  <c:v>7406</c:v>
                </c:pt>
                <c:pt idx="6">
                  <c:v>308</c:v>
                </c:pt>
                <c:pt idx="7">
                  <c:v>527</c:v>
                </c:pt>
                <c:pt idx="8">
                  <c:v>368</c:v>
                </c:pt>
                <c:pt idx="9">
                  <c:v>359</c:v>
                </c:pt>
                <c:pt idx="10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988533464566933"/>
          <c:y val="9.7624261811023627E-2"/>
          <c:w val="0.33761466535433071"/>
          <c:h val="0.8987512303149605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1734661061051722E-2"/>
                  <c:y val="-0.30131781133611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490063886802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565491813523319E-3"/>
                  <c:y val="-2.865674713433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382999000124981E-2"/>
                  <c:y val="-1.9041513559241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Трудоустроенные</c:v>
                </c:pt>
                <c:pt idx="1">
                  <c:v> Продолжают обучение</c:v>
                </c:pt>
                <c:pt idx="2">
                  <c:v>Иная занятость</c:v>
                </c:pt>
                <c:pt idx="3">
                  <c:v>Нетрудоустроены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1393</c:v>
                </c:pt>
                <c:pt idx="1">
                  <c:v>452</c:v>
                </c:pt>
                <c:pt idx="2">
                  <c:v>172</c:v>
                </c:pt>
                <c:pt idx="3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888888888888906"/>
          <c:y val="0.14806995289591876"/>
          <c:w val="0.35912698412698435"/>
          <c:h val="0.54796541375258889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6"/>
            <c:bubble3D val="0"/>
            <c:explosion val="26"/>
          </c:dPt>
          <c:dLbls>
            <c:dLbl>
              <c:idx val="0"/>
              <c:layout>
                <c:manualLayout>
                  <c:x val="-3.4311023622047243E-2"/>
                  <c:y val="-5.50507797847494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327677790276241E-2"/>
                  <c:y val="5.64056190892587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815148106486686E-2"/>
                  <c:y val="1.9760418602642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714285714285719E-3"/>
                  <c:y val="3.52355270698543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714285714285719E-3"/>
                  <c:y val="-7.65032917451368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7576709161354812E-3"/>
                  <c:y val="-3.50368140701420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454958755155603E-2"/>
                  <c:y val="-4.4286552394964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8980283714535703E-2"/>
                  <c:y val="-3.69285909428604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Сфера услуг</c:v>
                </c:pt>
                <c:pt idx="1">
                  <c:v>Образование</c:v>
                </c:pt>
                <c:pt idx="2">
                  <c:v>Государственные организации</c:v>
                </c:pt>
                <c:pt idx="3">
                  <c:v>Промышленный сектор</c:v>
                </c:pt>
                <c:pt idx="4">
                  <c:v>Торговля</c:v>
                </c:pt>
                <c:pt idx="5">
                  <c:v>Банковский сектор</c:v>
                </c:pt>
                <c:pt idx="6">
                  <c:v>ИТ, связь</c:v>
                </c:pt>
                <c:pt idx="7">
                  <c:v>СМИ, реклама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0.26700000000000002</c:v>
                </c:pt>
                <c:pt idx="1">
                  <c:v>0.156</c:v>
                </c:pt>
                <c:pt idx="2">
                  <c:v>0.154</c:v>
                </c:pt>
                <c:pt idx="3">
                  <c:v>0.14599999999999999</c:v>
                </c:pt>
                <c:pt idx="4">
                  <c:v>0.14599999999999999</c:v>
                </c:pt>
                <c:pt idx="5">
                  <c:v>0.08</c:v>
                </c:pt>
                <c:pt idx="6">
                  <c:v>4.7E-2</c:v>
                </c:pt>
                <c:pt idx="7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674096817525357E-2"/>
          <c:y val="1.0359214700082888E-3"/>
          <c:w val="0.50819732150973129"/>
          <c:h val="0.819390145310168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2.7897762779652564E-2"/>
                  <c:y val="-3.3248200565175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0927573703931884E-2"/>
                  <c:y val="6.8249825080223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работодатели</c:v>
                </c:pt>
                <c:pt idx="1">
                  <c:v>сотрудники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0.28000000000000008</c:v>
                </c:pt>
                <c:pt idx="1">
                  <c:v>0.7200000000000002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18860530648112"/>
          <c:y val="0.26796695744678889"/>
          <c:w val="0.35261511347224045"/>
          <c:h val="0.45528552715151333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96631964640095E-2"/>
          <c:y val="0.11867023122501708"/>
          <c:w val="0.55372850729003964"/>
          <c:h val="0.756450286387932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explosion val="14"/>
          </c:dPt>
          <c:dLbls>
            <c:dLbl>
              <c:idx val="0"/>
              <c:layout>
                <c:manualLayout>
                  <c:x val="7.6154120130443023E-2"/>
                  <c:y val="-1.23134466540754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968182184550297E-2"/>
                  <c:y val="4.0673335678751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работодатели</c:v>
                </c:pt>
                <c:pt idx="1">
                  <c:v>сотрудники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8.0000000000000029E-2</c:v>
                </c:pt>
                <c:pt idx="1">
                  <c:v>0.92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424604237873347"/>
          <c:y val="0.22336175610117395"/>
          <c:w val="0.3720542488743081"/>
          <c:h val="0.77663824389882619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0.05455</cdr:x>
      <cdr:y>0.78927</cdr:y>
    </cdr:from>
    <cdr:to>
      <cdr:x>0.85455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3424732"/>
          <a:ext cx="31683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atin typeface="Arial" pitchFamily="34" charset="0"/>
              <a:cs typeface="Arial" pitchFamily="34" charset="0"/>
            </a:rPr>
            <a:t>В составе рабочих групп, принимающие </a:t>
          </a:r>
        </a:p>
        <a:p xmlns:a="http://schemas.openxmlformats.org/drawingml/2006/main">
          <a:pPr algn="ctr"/>
          <a:r>
            <a:rPr lang="ru-RU" sz="1200" dirty="0" smtClean="0">
              <a:latin typeface="Arial" pitchFamily="34" charset="0"/>
              <a:cs typeface="Arial" pitchFamily="34" charset="0"/>
            </a:rPr>
            <a:t>участие в разработке </a:t>
          </a:r>
        </a:p>
        <a:p xmlns:a="http://schemas.openxmlformats.org/drawingml/2006/main">
          <a:pPr algn="ctr"/>
          <a:r>
            <a:rPr lang="ru-RU" sz="1200" dirty="0" smtClean="0">
              <a:latin typeface="Arial" pitchFamily="34" charset="0"/>
              <a:cs typeface="Arial" pitchFamily="34" charset="0"/>
            </a:rPr>
            <a:t>образовательных программ</a:t>
          </a:r>
          <a:endParaRPr lang="ru-RU" sz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6DA60-02AF-4283-A7FE-7C4BB3DFA827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59D0D-23F2-4657-8785-B028804313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9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59D0D-23F2-4657-8785-B0288043136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0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59D0D-23F2-4657-8785-B0288043136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356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27.05.2015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0"/>
            <a:ext cx="9213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5702300"/>
            <a:ext cx="3671764" cy="628650"/>
          </a:xfrm>
        </p:spPr>
        <p:txBody>
          <a:bodyPr>
            <a:noAutofit/>
          </a:bodyPr>
          <a:lstStyle/>
          <a:p>
            <a:pPr marR="0" algn="l" eaLnBrk="1" hangingPunct="1"/>
            <a:r>
              <a:rPr lang="ru-RU" altLang="ru-RU" sz="1400" dirty="0" smtClean="0">
                <a:latin typeface="Arial" pitchFamily="34" charset="0"/>
                <a:cs typeface="Arial" pitchFamily="34" charset="0"/>
              </a:rPr>
              <a:t>Первый проректор ТюмГУ</a:t>
            </a:r>
          </a:p>
          <a:p>
            <a:pPr marR="0" algn="l" eaLnBrk="1" hangingPunct="1"/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Валерий </a:t>
            </a:r>
            <a:r>
              <a:rPr lang="ru-RU" altLang="ru-RU" sz="1400" b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асильевич Дубицкий</a:t>
            </a: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539750" y="2781300"/>
            <a:ext cx="792003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 smtClean="0">
                <a:latin typeface="Arial" pitchFamily="34" charset="0"/>
                <a:cs typeface="Arial" pitchFamily="34" charset="0"/>
              </a:rPr>
              <a:t>Об образовательных программах профессиональной подготовки</a:t>
            </a:r>
          </a:p>
          <a:p>
            <a:pPr algn="ctr" eaLnBrk="1" hangingPunct="1"/>
            <a:r>
              <a:rPr lang="ru-RU" altLang="ru-RU" sz="3200" b="1" dirty="0" smtClean="0">
                <a:latin typeface="Arial" pitchFamily="34" charset="0"/>
                <a:cs typeface="Arial" pitchFamily="34" charset="0"/>
              </a:rPr>
              <a:t> в Тюменском государственном университете</a:t>
            </a:r>
            <a:endParaRPr lang="ru-RU" alt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Подзаголовок 2"/>
          <p:cNvSpPr txBox="1">
            <a:spLocks/>
          </p:cNvSpPr>
          <p:nvPr/>
        </p:nvSpPr>
        <p:spPr bwMode="auto">
          <a:xfrm>
            <a:off x="5737225" y="5965825"/>
            <a:ext cx="27368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1919288" indent="-20955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376488" indent="-20955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2833688" indent="-20955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290888" indent="-20955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27 апреля 2015 г.</a:t>
            </a:r>
            <a:endParaRPr lang="ru-RU" alt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27384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12775342"/>
              </p:ext>
            </p:extLst>
          </p:nvPr>
        </p:nvGraphicFramePr>
        <p:xfrm>
          <a:off x="539552" y="1772816"/>
          <a:ext cx="3960440" cy="433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71800" y="76470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28884" y="780093"/>
            <a:ext cx="6607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участия работодателей в учебном процессе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97742757"/>
              </p:ext>
            </p:extLst>
          </p:nvPr>
        </p:nvGraphicFramePr>
        <p:xfrm>
          <a:off x="4355976" y="2348880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60033" y="522920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Работодатели, участвующие </a:t>
            </a:r>
          </a:p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в учебном процессе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67677230"/>
              </p:ext>
            </p:extLst>
          </p:nvPr>
        </p:nvGraphicFramePr>
        <p:xfrm>
          <a:off x="1403648" y="1772816"/>
          <a:ext cx="6840760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836712"/>
            <a:ext cx="6612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Дополнительное профессиональное образование ТюмГУ (количество обучившихся в 2014 году)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836712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направления дополнительного профессионального образования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916832"/>
            <a:ext cx="6480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Юриспруденция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rial" pitchFamily="34" charset="0"/>
                <a:cs typeface="Arial" pitchFamily="34" charset="0"/>
              </a:rPr>
              <a:t>Экономика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финансы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Экология и охрана окружающей среды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Психология и педагогика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Переводоведение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Управление  персоналом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949280"/>
            <a:ext cx="8091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ТюмГУ на период январь-май 2015 года  реализовано более 80 программ ДПО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3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Объект 2"/>
          <p:cNvSpPr>
            <a:spLocks noGrp="1"/>
          </p:cNvSpPr>
          <p:nvPr>
            <p:ph idx="4294967295"/>
          </p:nvPr>
        </p:nvSpPr>
        <p:spPr>
          <a:xfrm>
            <a:off x="457200" y="2420938"/>
            <a:ext cx="8229600" cy="720725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altLang="ru-RU" sz="18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Текст, текст, текст</a:t>
            </a:r>
          </a:p>
          <a:p>
            <a:pPr marL="0" indent="0" algn="ctr" eaLnBrk="1" hangingPunct="1"/>
            <a:endParaRPr lang="ru-RU" altLang="ru-RU" sz="1800" dirty="0" smtClean="0">
              <a:solidFill>
                <a:srgbClr val="262626"/>
              </a:solidFill>
            </a:endParaRP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2771775" y="723900"/>
            <a:ext cx="60594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Заголовок слайда</a:t>
            </a:r>
            <a:endParaRPr lang="ru-RU" altLang="ru-RU" sz="2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771775" y="1196975"/>
            <a:ext cx="59769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88976" y="2709307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Спасибо за внимание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0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" y="27384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2226152"/>
              </p:ext>
            </p:extLst>
          </p:nvPr>
        </p:nvGraphicFramePr>
        <p:xfrm>
          <a:off x="0" y="1428736"/>
          <a:ext cx="4609082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1622451"/>
              </p:ext>
            </p:extLst>
          </p:nvPr>
        </p:nvGraphicFramePr>
        <p:xfrm>
          <a:off x="4643438" y="1785926"/>
          <a:ext cx="3888432" cy="395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57884" y="135729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Уровень</a:t>
            </a:r>
            <a:r>
              <a:rPr lang="ru-RU" dirty="0" smtClean="0"/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образования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836712"/>
            <a:ext cx="6464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Контингент студентов ТюмГУ на 01.04.2015 (чел.)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84" y="60932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*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19760 человек – общее число студентов ТюмГУ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2493313"/>
              </p:ext>
            </p:extLst>
          </p:nvPr>
        </p:nvGraphicFramePr>
        <p:xfrm>
          <a:off x="1547664" y="1778369"/>
          <a:ext cx="63367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27984" y="596589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филиалы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находящиеся на стадии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реорганизации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836712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Контингент студентов в филиалах ТюмГУ на 01.04.2015 (чел.)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8853320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30" y="0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1760" y="806649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Спектр групп специальностей и направлений подготовки в ТюмГУ (контингент на 01.04.2015)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09363013"/>
              </p:ext>
            </p:extLst>
          </p:nvPr>
        </p:nvGraphicFramePr>
        <p:xfrm>
          <a:off x="1187624" y="1526367"/>
          <a:ext cx="712879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60305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Другие (культура и искусство, энергетика, воспроизводство и переработка лесных ресурсов)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1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0006624"/>
              </p:ext>
            </p:extLst>
          </p:nvPr>
        </p:nvGraphicFramePr>
        <p:xfrm>
          <a:off x="1331640" y="1628800"/>
          <a:ext cx="7056785" cy="4536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0905"/>
                <a:gridCol w="3737189"/>
                <a:gridCol w="2378691"/>
              </a:tblGrid>
              <a:tr h="5306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Специальности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направления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Контингент 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очной формы обучения на 01.04.2015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Естественно-научные образовательные программы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1065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1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Биоинженерия и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биоинформатика (с)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8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Биология (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б, м)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Биоэкология (с)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 (б, м)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Гидрология (с)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6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Гидрометеорология (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2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Картография и геоинформатика (б)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1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Химия (б, м)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1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Экологическая геология (с)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6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Экология и природопользование (с)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836712"/>
            <a:ext cx="6804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ru-RU" sz="2000" b="1" dirty="0">
                <a:latin typeface="Arial" pitchFamily="34" charset="0"/>
                <a:cs typeface="Arial" pitchFamily="34" charset="0"/>
              </a:rPr>
              <a:t>Естественно-научные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образовательные программы ТюмГУ</a:t>
            </a:r>
            <a:endParaRPr lang="ru-RU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56" y="-27384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5984" y="7647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Инженерно-технические образовательные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программы ТюмГУ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3365206"/>
              </p:ext>
            </p:extLst>
          </p:nvPr>
        </p:nvGraphicFramePr>
        <p:xfrm>
          <a:off x="1500166" y="1556792"/>
          <a:ext cx="6736560" cy="4437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0132"/>
                <a:gridCol w="4336485"/>
                <a:gridCol w="1399943"/>
              </a:tblGrid>
              <a:tr h="58873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П/п</a:t>
                      </a:r>
                    </a:p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1400" u="none" strike="noStrike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пециальности</a:t>
                      </a:r>
                      <a:r>
                        <a:rPr lang="ru-RU" sz="1400" u="none" strike="noStrike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направления</a:t>
                      </a:r>
                      <a:endParaRPr lang="ru-RU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Контингент 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очной формы обучения на 01.04.2015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595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Инженерно-технические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образовательные программы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356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471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Нанотехнологии и микросистемная техника (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1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Информационные системы и технологии (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0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Ландшафтная архитектура (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1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Садово-парковое и ландшафтное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строительство (с)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0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Теплофизика (с)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0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Техническая физика (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б,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м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0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Управление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качеством (с)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3404750"/>
              </p:ext>
            </p:extLst>
          </p:nvPr>
        </p:nvGraphicFramePr>
        <p:xfrm>
          <a:off x="1367644" y="1484785"/>
          <a:ext cx="68407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83768" y="742942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 студентов ТюмГУ в 2014 году (чел.)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101766" y="2996952"/>
            <a:ext cx="7200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72200" y="582348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2114 выпускников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27384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19269644"/>
              </p:ext>
            </p:extLst>
          </p:nvPr>
        </p:nvGraphicFramePr>
        <p:xfrm>
          <a:off x="1547664" y="1988840"/>
          <a:ext cx="6400800" cy="412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7422" y="764704"/>
            <a:ext cx="6786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Трудоустройство выпускников 2014 года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сферам деятельности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619672" y="5589240"/>
            <a:ext cx="6440503" cy="720080"/>
          </a:xfrm>
        </p:spPr>
        <p:txBody>
          <a:bodyPr/>
          <a:lstStyle/>
          <a:p>
            <a:pPr marL="0" indent="0">
              <a:buNone/>
            </a:pP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636912"/>
            <a:ext cx="6400800" cy="2865472"/>
          </a:xfrm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796430"/>
            <a:ext cx="5801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организации-работодатели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98065"/>
              </p:ext>
            </p:extLst>
          </p:nvPr>
        </p:nvGraphicFramePr>
        <p:xfrm>
          <a:off x="1271602" y="1412777"/>
          <a:ext cx="7102002" cy="49232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3490"/>
                <a:gridCol w="4608512"/>
              </a:tblGrid>
              <a:tr h="564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Сфера деятельности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Организация-работодатель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7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Школы, 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университеты, академии, училища,</a:t>
                      </a:r>
                    </a:p>
                    <a:p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развивающие центры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870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Государственные организации</a:t>
                      </a:r>
                    </a:p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Администрация г. Тюмени, 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управления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федеральных служб по Тюменской области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7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Банковский сектор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Западно-Сибирский банк ОАО «Сбербанк России»,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ОАО «Запсибкомбанк»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7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Промышленный сектор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ОАО «ГАЗПРОМ»,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ЗАО «Тюменский институт нефти и газа»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7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Сфера услуг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Консалтинговая группа «РАСТАМ»,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Региональное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агентство недвижимости «Этажи»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7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Торговля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ГК «Автоград»,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ООО «Строительный двор»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7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ИТ, связь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ООО «Ростелеком», 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ООО «Виндекс-сервис»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07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СМИ, реклама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Газета «Тюменская область сегодня»,</a:t>
                      </a: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ОАО «Тюменский дом печати»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4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565</TotalTime>
  <Words>503</Words>
  <Application>Microsoft Office PowerPoint</Application>
  <PresentationFormat>Экран (4:3)</PresentationFormat>
  <Paragraphs>172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Ильина Валентина Александровна</dc:creator>
  <cp:lastModifiedBy>Ильина Валентина Александровна</cp:lastModifiedBy>
  <cp:revision>53</cp:revision>
  <dcterms:created xsi:type="dcterms:W3CDTF">2015-05-26T05:28:17Z</dcterms:created>
  <dcterms:modified xsi:type="dcterms:W3CDTF">2015-05-27T05:37:28Z</dcterms:modified>
</cp:coreProperties>
</file>